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FF505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 varScale="1">
        <p:scale>
          <a:sx n="86" d="100"/>
          <a:sy n="86" d="100"/>
        </p:scale>
        <p:origin x="18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09/12/67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141247"/>
              </p:ext>
            </p:extLst>
          </p:nvPr>
        </p:nvGraphicFramePr>
        <p:xfrm>
          <a:off x="61327" y="1641965"/>
          <a:ext cx="4829168" cy="121677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829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905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051">
                <a:tc>
                  <a:txBody>
                    <a:bodyPr/>
                    <a:lstStyle/>
                    <a:p>
                      <a:r>
                        <a:rPr lang="th-TH" sz="18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เจ้าของห้องชุด</a:t>
                      </a: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ผู้ครอบครอง ทรัพย์สินหรือผู้ที่ทำประโยชน์ในทรัพย์สินของรัฐ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80000" marT="60960" marB="60960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682123"/>
              </p:ext>
            </p:extLst>
          </p:nvPr>
        </p:nvGraphicFramePr>
        <p:xfrm>
          <a:off x="61327" y="2690533"/>
          <a:ext cx="4829168" cy="23317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4829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566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แจ้งรายการที่ดินและสิ่งปลูกสร้าง     </a:t>
                      </a:r>
                      <a:r>
                        <a:rPr lang="en-US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: </a:t>
                      </a:r>
                      <a:r>
                        <a:rPr lang="th-TH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ภายในเดือน มกราคม 2568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566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</a:t>
                      </a:r>
                      <a:r>
                        <a:rPr lang="en-US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ก่อนวันที่ 1 เมษายน 2568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566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แจ้งการประเมินภาษีให้แก่ผู้เสียภาษี     </a:t>
                      </a:r>
                      <a:r>
                        <a:rPr lang="en-US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ภายในเดือนเมษายน 2568</a:t>
                      </a:r>
                      <a:r>
                        <a:rPr lang="en-US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566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ชำระภาษีตามแบบแจ้งประเมินภาษี      </a:t>
                      </a:r>
                      <a:r>
                        <a:rPr lang="en-US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8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เดือนมิถุนายน 2568</a:t>
                      </a:r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566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</a:t>
                      </a:r>
                      <a:r>
                        <a:rPr lang="en-US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8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มิถุนายน - สิงหาคม 2568</a:t>
                      </a:r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401">
                <a:tc>
                  <a:txBody>
                    <a:bodyPr/>
                    <a:lstStyle/>
                    <a:p>
                      <a:pPr algn="l"/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744050"/>
              </p:ext>
            </p:extLst>
          </p:nvPr>
        </p:nvGraphicFramePr>
        <p:xfrm>
          <a:off x="61327" y="4703911"/>
          <a:ext cx="4829168" cy="2082624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829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522">
                <a:tc>
                  <a:txBody>
                    <a:bodyPr/>
                    <a:lstStyle/>
                    <a:p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600" b="1" baseline="0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ร้อยละ</a:t>
                      </a:r>
                      <a:r>
                        <a:rPr lang="en-US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10 </a:t>
                      </a:r>
                      <a:r>
                        <a:rPr lang="th-TH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ชำระก่อนออกหนังสือแจ้งเตือน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522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20 </a:t>
                      </a:r>
                      <a:r>
                        <a:rPr lang="th-TH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ชำระภายในวันที่กำหนดไว้ในหนังสือแจ้งเตือน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522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 </a:t>
                      </a:r>
                      <a:r>
                        <a:rPr lang="th-TH" sz="1600" b="1" dirty="0">
                          <a:latin typeface="TH SarabunPSK" pitchFamily="34" charset="-34"/>
                          <a:cs typeface="TH SarabunPSK" pitchFamily="34" charset="-34"/>
                        </a:rPr>
                        <a:t>ร้อยละ</a:t>
                      </a:r>
                      <a:r>
                        <a:rPr lang="en-US" sz="1600" b="1" dirty="0">
                          <a:latin typeface="TH SarabunPSK" pitchFamily="34" charset="-34"/>
                          <a:cs typeface="TH SarabunPSK" pitchFamily="34" charset="-34"/>
                        </a:rPr>
                        <a:t> 40 </a:t>
                      </a:r>
                      <a:r>
                        <a:rPr lang="th-TH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ชำระเกินวันที่กำหนดไว้ในหนังสือแจ้งเตือน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522">
                <a:tc>
                  <a:txBody>
                    <a:bodyPr/>
                    <a:lstStyle/>
                    <a:p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6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6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600" b="1" dirty="0">
                          <a:latin typeface="TH SarabunPSK" pitchFamily="34" charset="-34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1600" b="1" dirty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6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536">
                <a:tc>
                  <a:txBody>
                    <a:bodyPr/>
                    <a:lstStyle/>
                    <a:p>
                      <a:pPr marL="0" marR="0" lvl="0" indent="0" algn="l" defTabSz="11166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บทลงโทษ</a:t>
                      </a:r>
                      <a:r>
                        <a:rPr kumimoji="0" lang="th-TH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:</a:t>
                      </a:r>
                      <a:r>
                        <a:rPr kumimoji="0" lang="th-TH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เบี้ยปรับ เงินเพิ่ม อายัดทรัพย์สินและขายทอดตลาด</a:t>
                      </a:r>
                    </a:p>
                    <a:p>
                      <a:pPr marL="0" marR="0" lvl="0" indent="0" algn="l" defTabSz="11166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               ระงับ</a:t>
                      </a:r>
                      <a:r>
                        <a:rPr kumimoji="0" lang="th-TH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การทำ</a:t>
                      </a:r>
                      <a:r>
                        <a:rPr kumimoji="0" lang="th-TH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นิติกรรมเกี่ยวกับที่ดิน</a:t>
                      </a:r>
                      <a:endParaRPr lang="th-TH" sz="16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591896"/>
              </p:ext>
            </p:extLst>
          </p:nvPr>
        </p:nvGraphicFramePr>
        <p:xfrm>
          <a:off x="4951821" y="2540954"/>
          <a:ext cx="4104456" cy="242316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7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มีนาคม ของทุกปี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7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ค่าปรับ</a:t>
                      </a:r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7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7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        คิดเงินเพิ่ม ร้อยละ </a:t>
                      </a:r>
                      <a:r>
                        <a:rPr lang="en-US" sz="1700" b="1" dirty="0">
                          <a:latin typeface="TH SarabunPSK" pitchFamily="34" charset="-34"/>
                          <a:cs typeface="TH SarabunPSK" pitchFamily="34" charset="-34"/>
                        </a:rPr>
                        <a:t>2 </a:t>
                      </a:r>
                      <a:r>
                        <a:rPr lang="th-TH" sz="1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7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กรณีติดตั้งป้ายใหม่ให้ยื่นแบบและชำระภาษี ภายใน 15 วัน นับแต่วันที่ติดตั้ง</a:t>
                      </a: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5184992" y="5116191"/>
            <a:ext cx="3603181" cy="1635588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สอบถามเพิ่มเติม ติดต่อ..</a:t>
            </a:r>
          </a:p>
          <a:p>
            <a:pPr algn="ctr"/>
            <a:r>
              <a:rPr lang="th-TH" sz="2500" b="1" spc="52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กองคลัง งานพัฒนารายได้ </a:t>
            </a:r>
          </a:p>
          <a:p>
            <a:pPr algn="ctr"/>
            <a:r>
              <a:rPr lang="th-TH" sz="2500" b="1" spc="52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องค์การบริหารส่วนตำบลหินดาด </a:t>
            </a:r>
          </a:p>
          <a:p>
            <a:pPr algn="ctr"/>
            <a:r>
              <a:rPr lang="th-TH" sz="2500" b="1" spc="52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โทร. 044-756111</a:t>
            </a: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837039" y="151022"/>
            <a:ext cx="5469920" cy="635314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ประกาศ องค์การบริหารส่วนตำบลหินดาด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2157415" y="687315"/>
            <a:ext cx="4829168" cy="866147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2568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4961530" y="1650184"/>
            <a:ext cx="4094748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5769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ภาษีป้าย</a:t>
            </a:r>
          </a:p>
        </p:txBody>
      </p:sp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6B918D9D-3B30-F568-A363-922F5D0026B3}"/>
              </a:ext>
            </a:extLst>
          </p:cNvPr>
          <p:cNvSpPr/>
          <p:nvPr/>
        </p:nvSpPr>
        <p:spPr>
          <a:xfrm>
            <a:off x="4961529" y="2097882"/>
            <a:ext cx="4104456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l" defTabSz="95769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ผู้เสียภาษี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: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เจ้าของหรือผู้ครอบครองป้าย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791BDC6A-3716-CC8D-BBF5-8CF36E46E57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rgbClr val="9BBB59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8" y="110061"/>
            <a:ext cx="1352550" cy="1352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300</Words>
  <Application>Microsoft Office PowerPoint</Application>
  <PresentationFormat>นำเสนอทางหน้าจอ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เอกคณิต มวมขุนทด</cp:lastModifiedBy>
  <cp:revision>90</cp:revision>
  <dcterms:created xsi:type="dcterms:W3CDTF">2020-10-22T06:21:09Z</dcterms:created>
  <dcterms:modified xsi:type="dcterms:W3CDTF">2024-12-09T08:05:18Z</dcterms:modified>
</cp:coreProperties>
</file>